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Default Extension="vsdx" ContentType="application/vnd.ms-visio.drawing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264" r:id="rId3"/>
    <p:sldId id="257" r:id="rId4"/>
    <p:sldId id="260" r:id="rId5"/>
    <p:sldId id="259" r:id="rId6"/>
    <p:sldId id="263" r:id="rId7"/>
    <p:sldId id="262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515" autoAdjust="0"/>
    <p:restoredTop sz="94660"/>
  </p:normalViewPr>
  <p:slideViewPr>
    <p:cSldViewPr>
      <p:cViewPr varScale="1">
        <p:scale>
          <a:sx n="68" d="100"/>
          <a:sy n="68" d="100"/>
        </p:scale>
        <p:origin x="-88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B254DE-B707-493E-8AA2-26FC15AA68AF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</dgm:pt>
    <dgm:pt modelId="{B67601A3-F305-4539-80DB-F0865F818D35}">
      <dgm:prSet phldrT="[Text]" custT="1"/>
      <dgm:spPr/>
      <dgm:t>
        <a:bodyPr/>
        <a:lstStyle/>
        <a:p>
          <a:r>
            <a:rPr lang="en-US" sz="1200" dirty="0" smtClean="0"/>
            <a:t>1NF</a:t>
          </a:r>
          <a:endParaRPr lang="en-US" sz="1200" dirty="0"/>
        </a:p>
      </dgm:t>
    </dgm:pt>
    <dgm:pt modelId="{CD3E93EC-FCAE-49F7-B6DA-9C30A57FA0B9}" type="parTrans" cxnId="{DF0EB461-AD96-49AF-BA59-FEA7D57750A6}">
      <dgm:prSet/>
      <dgm:spPr/>
      <dgm:t>
        <a:bodyPr/>
        <a:lstStyle/>
        <a:p>
          <a:endParaRPr lang="en-US"/>
        </a:p>
      </dgm:t>
    </dgm:pt>
    <dgm:pt modelId="{84CD351A-B4E1-4A07-9930-D28BD8E6DB18}" type="sibTrans" cxnId="{DF0EB461-AD96-49AF-BA59-FEA7D57750A6}">
      <dgm:prSet/>
      <dgm:spPr/>
      <dgm:t>
        <a:bodyPr/>
        <a:lstStyle/>
        <a:p>
          <a:endParaRPr lang="en-US"/>
        </a:p>
      </dgm:t>
    </dgm:pt>
    <dgm:pt modelId="{C8494153-7C9F-49CF-9AA7-24610BEBEDE6}" type="pres">
      <dgm:prSet presAssocID="{CCB254DE-B707-493E-8AA2-26FC15AA68AF}" presName="Name0" presStyleCnt="0">
        <dgm:presLayoutVars>
          <dgm:dir/>
          <dgm:animLvl val="lvl"/>
          <dgm:resizeHandles val="exact"/>
        </dgm:presLayoutVars>
      </dgm:prSet>
      <dgm:spPr/>
    </dgm:pt>
    <dgm:pt modelId="{0E10E5BF-9E60-4B20-82E4-A2F840655209}" type="pres">
      <dgm:prSet presAssocID="{CCB254DE-B707-493E-8AA2-26FC15AA68AF}" presName="dummy" presStyleCnt="0"/>
      <dgm:spPr/>
    </dgm:pt>
    <dgm:pt modelId="{07D44B13-21BD-4DCB-90CB-68903A0C4D00}" type="pres">
      <dgm:prSet presAssocID="{CCB254DE-B707-493E-8AA2-26FC15AA68AF}" presName="linH" presStyleCnt="0"/>
      <dgm:spPr/>
    </dgm:pt>
    <dgm:pt modelId="{975DD8AA-EDFD-4B9A-A803-D30EFADD04DF}" type="pres">
      <dgm:prSet presAssocID="{CCB254DE-B707-493E-8AA2-26FC15AA68AF}" presName="padding1" presStyleCnt="0"/>
      <dgm:spPr/>
    </dgm:pt>
    <dgm:pt modelId="{D560D00F-9C66-462F-A5AC-E658416BF9BF}" type="pres">
      <dgm:prSet presAssocID="{B67601A3-F305-4539-80DB-F0865F818D35}" presName="linV" presStyleCnt="0"/>
      <dgm:spPr/>
    </dgm:pt>
    <dgm:pt modelId="{DB34B515-D067-47B4-ADD3-81573CDBFED0}" type="pres">
      <dgm:prSet presAssocID="{B67601A3-F305-4539-80DB-F0865F818D35}" presName="spVertical1" presStyleCnt="0"/>
      <dgm:spPr/>
    </dgm:pt>
    <dgm:pt modelId="{EAC1302D-4639-4EFB-BB39-055942DAAAF4}" type="pres">
      <dgm:prSet presAssocID="{B67601A3-F305-4539-80DB-F0865F818D35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3AA7D2-C25C-4F39-86EC-940F87F1EF7F}" type="pres">
      <dgm:prSet presAssocID="{B67601A3-F305-4539-80DB-F0865F818D35}" presName="spVertical2" presStyleCnt="0"/>
      <dgm:spPr/>
    </dgm:pt>
    <dgm:pt modelId="{02F3EC2F-3D22-4B63-B18C-14DFF620930E}" type="pres">
      <dgm:prSet presAssocID="{B67601A3-F305-4539-80DB-F0865F818D35}" presName="spVertical3" presStyleCnt="0"/>
      <dgm:spPr/>
    </dgm:pt>
    <dgm:pt modelId="{DE86A2DF-4E7A-477C-B528-8CEFD21C1B71}" type="pres">
      <dgm:prSet presAssocID="{CCB254DE-B707-493E-8AA2-26FC15AA68AF}" presName="padding2" presStyleCnt="0"/>
      <dgm:spPr/>
    </dgm:pt>
    <dgm:pt modelId="{6CFE87FF-F9E0-4D5B-90E1-43C2C597BCCD}" type="pres">
      <dgm:prSet presAssocID="{CCB254DE-B707-493E-8AA2-26FC15AA68AF}" presName="negArrow" presStyleCnt="0"/>
      <dgm:spPr/>
    </dgm:pt>
    <dgm:pt modelId="{EA7D772A-6B20-40FE-9B59-988AC323F4B4}" type="pres">
      <dgm:prSet presAssocID="{CCB254DE-B707-493E-8AA2-26FC15AA68AF}" presName="backgroundArrow" presStyleLbl="node1" presStyleIdx="0" presStyleCnt="1"/>
      <dgm:spPr/>
    </dgm:pt>
  </dgm:ptLst>
  <dgm:cxnLst>
    <dgm:cxn modelId="{DF0EB461-AD96-49AF-BA59-FEA7D57750A6}" srcId="{CCB254DE-B707-493E-8AA2-26FC15AA68AF}" destId="{B67601A3-F305-4539-80DB-F0865F818D35}" srcOrd="0" destOrd="0" parTransId="{CD3E93EC-FCAE-49F7-B6DA-9C30A57FA0B9}" sibTransId="{84CD351A-B4E1-4A07-9930-D28BD8E6DB18}"/>
    <dgm:cxn modelId="{E0AFF527-AB43-4D8B-8BFD-E41F756C0690}" type="presOf" srcId="{B67601A3-F305-4539-80DB-F0865F818D35}" destId="{EAC1302D-4639-4EFB-BB39-055942DAAAF4}" srcOrd="0" destOrd="0" presId="urn:microsoft.com/office/officeart/2005/8/layout/hProcess3"/>
    <dgm:cxn modelId="{8DD711FF-5CD5-4456-BD21-1609ED80E8DE}" type="presOf" srcId="{CCB254DE-B707-493E-8AA2-26FC15AA68AF}" destId="{C8494153-7C9F-49CF-9AA7-24610BEBEDE6}" srcOrd="0" destOrd="0" presId="urn:microsoft.com/office/officeart/2005/8/layout/hProcess3"/>
    <dgm:cxn modelId="{097E1569-55D0-47F9-9DD4-9AF715234B73}" type="presParOf" srcId="{C8494153-7C9F-49CF-9AA7-24610BEBEDE6}" destId="{0E10E5BF-9E60-4B20-82E4-A2F840655209}" srcOrd="0" destOrd="0" presId="urn:microsoft.com/office/officeart/2005/8/layout/hProcess3"/>
    <dgm:cxn modelId="{60A22D52-C84D-49F3-93A6-6E8B9DE67D24}" type="presParOf" srcId="{C8494153-7C9F-49CF-9AA7-24610BEBEDE6}" destId="{07D44B13-21BD-4DCB-90CB-68903A0C4D00}" srcOrd="1" destOrd="0" presId="urn:microsoft.com/office/officeart/2005/8/layout/hProcess3"/>
    <dgm:cxn modelId="{AF8B5AF2-BC1B-485B-984F-A3708BFAF0F3}" type="presParOf" srcId="{07D44B13-21BD-4DCB-90CB-68903A0C4D00}" destId="{975DD8AA-EDFD-4B9A-A803-D30EFADD04DF}" srcOrd="0" destOrd="0" presId="urn:microsoft.com/office/officeart/2005/8/layout/hProcess3"/>
    <dgm:cxn modelId="{8E6D7DF4-65FB-4650-9E53-04E272B9923D}" type="presParOf" srcId="{07D44B13-21BD-4DCB-90CB-68903A0C4D00}" destId="{D560D00F-9C66-462F-A5AC-E658416BF9BF}" srcOrd="1" destOrd="0" presId="urn:microsoft.com/office/officeart/2005/8/layout/hProcess3"/>
    <dgm:cxn modelId="{21CD62DE-38EA-408B-9EA0-2275394312BD}" type="presParOf" srcId="{D560D00F-9C66-462F-A5AC-E658416BF9BF}" destId="{DB34B515-D067-47B4-ADD3-81573CDBFED0}" srcOrd="0" destOrd="0" presId="urn:microsoft.com/office/officeart/2005/8/layout/hProcess3"/>
    <dgm:cxn modelId="{6BB3A1AE-D910-4453-829B-EAD6FFF01DC4}" type="presParOf" srcId="{D560D00F-9C66-462F-A5AC-E658416BF9BF}" destId="{EAC1302D-4639-4EFB-BB39-055942DAAAF4}" srcOrd="1" destOrd="0" presId="urn:microsoft.com/office/officeart/2005/8/layout/hProcess3"/>
    <dgm:cxn modelId="{873B6099-44CA-4170-9BFB-3363E8F55A6B}" type="presParOf" srcId="{D560D00F-9C66-462F-A5AC-E658416BF9BF}" destId="{823AA7D2-C25C-4F39-86EC-940F87F1EF7F}" srcOrd="2" destOrd="0" presId="urn:microsoft.com/office/officeart/2005/8/layout/hProcess3"/>
    <dgm:cxn modelId="{1A5D0B4E-0B24-4BC1-8EDA-A0AA80F1F62B}" type="presParOf" srcId="{D560D00F-9C66-462F-A5AC-E658416BF9BF}" destId="{02F3EC2F-3D22-4B63-B18C-14DFF620930E}" srcOrd="3" destOrd="0" presId="urn:microsoft.com/office/officeart/2005/8/layout/hProcess3"/>
    <dgm:cxn modelId="{2E14CC78-6A88-4DB1-957B-D6A4E3398DB4}" type="presParOf" srcId="{07D44B13-21BD-4DCB-90CB-68903A0C4D00}" destId="{DE86A2DF-4E7A-477C-B528-8CEFD21C1B71}" srcOrd="2" destOrd="0" presId="urn:microsoft.com/office/officeart/2005/8/layout/hProcess3"/>
    <dgm:cxn modelId="{6AFB6CCD-5B4A-4124-8311-2542BA6E8005}" type="presParOf" srcId="{07D44B13-21BD-4DCB-90CB-68903A0C4D00}" destId="{6CFE87FF-F9E0-4D5B-90E1-43C2C597BCCD}" srcOrd="3" destOrd="0" presId="urn:microsoft.com/office/officeart/2005/8/layout/hProcess3"/>
    <dgm:cxn modelId="{5EEDA114-7D53-462E-A065-E27D0EC47C36}" type="presParOf" srcId="{07D44B13-21BD-4DCB-90CB-68903A0C4D00}" destId="{EA7D772A-6B20-40FE-9B59-988AC323F4B4}" srcOrd="4" destOrd="0" presId="urn:microsoft.com/office/officeart/2005/8/layout/hProcess3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3CCA-3589-48DD-B25A-7E9A02E16252}" type="datetimeFigureOut">
              <a:rPr lang="en-US" smtClean="0"/>
              <a:pPr/>
              <a:t>1/25/2014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54002E-E7F2-4FA7-A37E-A358DA05E1E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flipH="1">
            <a:off x="2667000" y="0"/>
            <a:ext cx="6477000" cy="6858000"/>
          </a:xfrm>
          <a:prstGeom prst="rect">
            <a:avLst/>
          </a:prstGeom>
          <a:blipFill>
            <a:blip r:embed="rId2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16200000">
            <a:off x="-762000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 lIns="45720" tIns="0" rIns="45720">
            <a:noAutofit/>
          </a:bodyPr>
          <a:lstStyle>
            <a:lvl1pPr algn="r">
              <a:defRPr sz="42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1" name="Date Placeholder 30"/>
          <p:cNvSpPr>
            <a:spLocks noGrp="1"/>
          </p:cNvSpPr>
          <p:nvPr>
            <p:ph type="dt" sz="half" idx="10"/>
          </p:nvPr>
        </p:nvSpPr>
        <p:spPr>
          <a:xfrm>
            <a:off x="5871224" y="6557946"/>
            <a:ext cx="2002464" cy="22690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95F475FD-8170-4CD6-B7F8-0E6B3B606E4F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2819400" y="6557946"/>
            <a:ext cx="2927722" cy="22860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7880884" y="6556248"/>
            <a:ext cx="588336" cy="22860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A625F64-FAA1-4017-868A-AE327C6218A5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242816" y="6557946"/>
            <a:ext cx="2002464" cy="226902"/>
          </a:xfrm>
        </p:spPr>
        <p:txBody>
          <a:bodyPr/>
          <a:lstStyle>
            <a:extLst/>
          </a:lstStyle>
          <a:p>
            <a:fld id="{409FE344-A1BB-49AC-8A01-491C82C6FE14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556248"/>
            <a:ext cx="3657600" cy="228600"/>
          </a:xfrm>
        </p:spPr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54496" y="6553200"/>
            <a:ext cx="588336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E2D30EC-04AD-46BC-BCFA-1F81EFC9D660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821837"/>
            <a:ext cx="6255488" cy="1362075"/>
          </a:xfrm>
        </p:spPr>
        <p:txBody>
          <a:bodyPr tIns="0" anchor="t"/>
          <a:lstStyle>
            <a:lvl1pPr algn="r">
              <a:buNone/>
              <a:defRPr sz="42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0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238" y="6556810"/>
            <a:ext cx="2002464" cy="22690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40D35B41-C6CB-414C-B1B2-184835512F1C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5358" y="6556810"/>
            <a:ext cx="2895600" cy="22860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33952" y="6555112"/>
            <a:ext cx="588336" cy="228600"/>
          </a:xfrm>
        </p:spPr>
        <p:txBody>
          <a:bodyPr/>
          <a:lstStyle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8808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BE32563-5778-4632-8EB4-97C0340E5BAB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78808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F30B7AB-CEBF-4C93-8B63-16BC4EFC6641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CDEA5C-AE56-4CD2-8808-412297C2B271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700278DC-5B4C-4754-9DA4-3A8F529E8EDA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 anchor="b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A2C7FDD-0A20-4FBC-8628-52EADAF2DCB4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21240000">
            <a:off x="597968" y="1004668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 rot="21420000">
            <a:off x="596706" y="998816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 vert="horz" anchor="b"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vert="horz" wrap="square" lIns="82296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7B238D-0894-4803-8D5C-ECDB49986105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27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8153400" y="0"/>
            <a:ext cx="990600" cy="6858000"/>
          </a:xfrm>
          <a:prstGeom prst="rect">
            <a:avLst/>
          </a:prstGeom>
          <a:blipFill>
            <a:blip r:embed="rId14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1143000"/>
          </a:xfrm>
          <a:prstGeom prst="rect">
            <a:avLst/>
          </a:prstGeom>
        </p:spPr>
        <p:txBody>
          <a:bodyPr vert="horz" lIns="45720" tIns="0" rIns="45720" bIns="0" anchor="b" anchorCtr="0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idx="1"/>
          </p:nvPr>
        </p:nvSpPr>
        <p:spPr>
          <a:xfrm>
            <a:off x="457200" y="1609416"/>
            <a:ext cx="7239000" cy="484632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4245936" y="6557946"/>
            <a:ext cx="2002464" cy="226902"/>
          </a:xfrm>
          <a:prstGeom prst="rect">
            <a:avLst/>
          </a:prstGeom>
        </p:spPr>
        <p:txBody>
          <a:bodyPr vert="horz" tIns="0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fld id="{AB802925-1E33-47C0-91DC-6ACDD0CC11B9}" type="datetime1">
              <a:rPr lang="en-US" smtClean="0"/>
              <a:pPr/>
              <a:t>1/25/2014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57200" y="6557946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251448" y="6556248"/>
            <a:ext cx="588336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94D4D30C-3BFB-438E-9F97-D17E5AE9CC0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/>
  <p:txStyles>
    <p:titleStyle>
      <a:lvl1pPr algn="l" rtl="0" eaLnBrk="1" latinLnBrk="0" hangingPunct="1">
        <a:spcBef>
          <a:spcPct val="0"/>
        </a:spcBef>
        <a:buNone/>
        <a:defRPr kumimoji="0" sz="38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274320" indent="-274320" algn="l" rtl="0" eaLnBrk="1" latinLnBrk="0" hangingPunct="1">
        <a:spcBef>
          <a:spcPts val="600"/>
        </a:spcBef>
        <a:buClr>
          <a:schemeClr val="tx2"/>
        </a:buClr>
        <a:buSzPct val="73000"/>
        <a:buFont typeface="Wingdings 2"/>
        <a:buChar char="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rtl="0" eaLnBrk="1" latinLnBrk="0" hangingPunct="1">
        <a:spcBef>
          <a:spcPts val="500"/>
        </a:spcBef>
        <a:buClr>
          <a:schemeClr val="accent4"/>
        </a:buClr>
        <a:buSzPct val="80000"/>
        <a:buFont typeface="Wingdings 2"/>
        <a:buChar char=""/>
        <a:defRPr kumimoji="0" sz="2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758952" indent="-228600" algn="l" rtl="0" eaLnBrk="1" latinLnBrk="0" hangingPunct="1">
        <a:spcBef>
          <a:spcPts val="400"/>
        </a:spcBef>
        <a:buClr>
          <a:schemeClr val="accent4"/>
        </a:buClr>
        <a:buSzPct val="60000"/>
        <a:buFont typeface="Wingdings"/>
        <a:buChar char="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280160" indent="-228600" algn="l" rtl="0" eaLnBrk="1" latinLnBrk="0" hangingPunct="1">
        <a:spcBef>
          <a:spcPts val="400"/>
        </a:spcBef>
        <a:buClr>
          <a:schemeClr val="accent4"/>
        </a:buClr>
        <a:buSzPct val="70000"/>
        <a:buFont typeface="Wingdings"/>
        <a:buChar char="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package" Target="../embeddings/Microsoft_Visio_Drawing111.vsd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59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28600" y="914400"/>
            <a:ext cx="9144000" cy="838200"/>
          </a:xfrm>
        </p:spPr>
        <p:txBody>
          <a:bodyPr/>
          <a:lstStyle/>
          <a:p>
            <a:r>
              <a:rPr lang="en-US" sz="3400" dirty="0" err="1" smtClean="0"/>
              <a:t>Ahsanullah</a:t>
            </a:r>
            <a:r>
              <a:rPr lang="en-US" sz="3400" dirty="0" smtClean="0"/>
              <a:t> university of science &amp; tech.</a:t>
            </a:r>
            <a:endParaRPr lang="en-US" sz="3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609600" y="2743200"/>
            <a:ext cx="8458200" cy="3124200"/>
          </a:xfrm>
          <a:noFill/>
        </p:spPr>
        <p:txBody>
          <a:bodyPr/>
          <a:lstStyle/>
          <a:p>
            <a:r>
              <a:rPr lang="en-US" sz="3400" b="1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Curlz MT" pitchFamily="82" charset="0"/>
              </a:rPr>
              <a:t>BROKEN CERAMICS</a:t>
            </a:r>
          </a:p>
          <a:p>
            <a:endParaRPr lang="en-US" sz="3600" b="1" i="1" dirty="0" smtClean="0">
              <a:latin typeface="Curlz MT" pitchFamily="82" charset="0"/>
              <a:cs typeface="Aparajita" pitchFamily="34" charset="0"/>
            </a:endParaRPr>
          </a:p>
          <a:p>
            <a:r>
              <a:rPr lang="en-US" sz="3600" b="1" i="1" dirty="0" smtClean="0">
                <a:latin typeface="Curlz MT" pitchFamily="82" charset="0"/>
                <a:cs typeface="Aparajita" pitchFamily="34" charset="0"/>
              </a:rPr>
              <a:t>             </a:t>
            </a:r>
            <a:r>
              <a:rPr lang="en-US" sz="3000" b="1" i="1" dirty="0" smtClean="0">
                <a:latin typeface="Aparajita" pitchFamily="34" charset="0"/>
                <a:cs typeface="Aparajita" pitchFamily="34" charset="0"/>
              </a:rPr>
              <a:t>Project: CERAMICS NETWORK</a:t>
            </a:r>
          </a:p>
          <a:p>
            <a:endParaRPr lang="en-US" sz="3600" dirty="0">
              <a:latin typeface="Curlz MT" pitchFamily="82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28600" y="6324600"/>
            <a:ext cx="2002464" cy="226902"/>
          </a:xfrm>
        </p:spPr>
        <p:txBody>
          <a:bodyPr/>
          <a:lstStyle/>
          <a:p>
            <a:r>
              <a:rPr sz="1200" i="1" smtClean="0">
                <a:solidFill>
                  <a:schemeClr val="tx1"/>
                </a:solidFill>
              </a:rPr>
              <a:t>25/1/2014</a:t>
            </a:r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2000" y="6400800"/>
            <a:ext cx="588336" cy="228600"/>
          </a:xfrm>
        </p:spPr>
        <p:txBody>
          <a:bodyPr/>
          <a:lstStyle/>
          <a:p>
            <a:fld id="{94D4D30C-3BFB-438E-9F97-D17E5AE9CC0E}" type="slidenum">
              <a:rPr lang="en-US" sz="1200" smtClean="0">
                <a:solidFill>
                  <a:schemeClr val="tx1"/>
                </a:solidFill>
              </a:rPr>
              <a:pPr/>
              <a:t>1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 dirty="0" smtClean="0">
                <a:solidFill>
                  <a:schemeClr val="tx1"/>
                </a:solidFill>
                <a:latin typeface="Arial Black" pitchFamily="34" charset="0"/>
              </a:rPr>
              <a:t>@BROKENCERAMICS</a:t>
            </a:r>
            <a:endParaRPr lang="en-US" i="1" dirty="0">
              <a:solidFill>
                <a:schemeClr val="tx1"/>
              </a:solidFill>
              <a:latin typeface="Arial Black" pitchFamily="34" charset="0"/>
            </a:endParaRP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8600" y="914400"/>
            <a:ext cx="5105400" cy="886968"/>
          </a:xfrm>
        </p:spPr>
        <p:txBody>
          <a:bodyPr/>
          <a:lstStyle/>
          <a:p>
            <a:r>
              <a:rPr lang="en-US" sz="3600" dirty="0" smtClean="0">
                <a:latin typeface="Aparajita" pitchFamily="34" charset="0"/>
                <a:cs typeface="Aparajita" pitchFamily="34" charset="0"/>
              </a:rPr>
              <a:t>Submitted by:</a:t>
            </a:r>
            <a:endParaRPr lang="en-US" sz="3400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5715000" y="1828800"/>
            <a:ext cx="3133578" cy="3421912"/>
          </a:xfrm>
          <a:ln>
            <a:noFill/>
          </a:ln>
        </p:spPr>
        <p:txBody>
          <a:bodyPr>
            <a:normAutofit fontScale="92500" lnSpcReduction="10000"/>
          </a:bodyPr>
          <a:lstStyle/>
          <a:p>
            <a:r>
              <a:rPr lang="en-US" sz="2000" b="1" dirty="0" smtClean="0">
                <a:latin typeface="Aparajita" pitchFamily="34" charset="0"/>
                <a:cs typeface="Aparajita" pitchFamily="34" charset="0"/>
              </a:rPr>
              <a:t> </a:t>
            </a:r>
            <a:r>
              <a:rPr lang="en-US" sz="2800" b="1" dirty="0" err="1" smtClean="0">
                <a:latin typeface="Aparajita" pitchFamily="34" charset="0"/>
                <a:cs typeface="Aparajita" pitchFamily="34" charset="0"/>
              </a:rPr>
              <a:t>Rasif</a:t>
            </a:r>
            <a:r>
              <a:rPr lang="en-US" sz="2800" b="1" dirty="0" smtClean="0">
                <a:latin typeface="Aparajita" pitchFamily="34" charset="0"/>
                <a:cs typeface="Aparajita" pitchFamily="34" charset="0"/>
              </a:rPr>
              <a:t> </a:t>
            </a:r>
            <a:r>
              <a:rPr lang="en-US" sz="2800" b="1" dirty="0" err="1" smtClean="0">
                <a:latin typeface="Aparajita" pitchFamily="34" charset="0"/>
                <a:cs typeface="Aparajita" pitchFamily="34" charset="0"/>
              </a:rPr>
              <a:t>Tahmid</a:t>
            </a:r>
            <a:r>
              <a:rPr lang="en-US" sz="2800" b="1" dirty="0" smtClean="0">
                <a:latin typeface="Aparajita" pitchFamily="34" charset="0"/>
                <a:cs typeface="Aparajita" pitchFamily="34" charset="0"/>
              </a:rPr>
              <a:t> Islam</a:t>
            </a:r>
          </a:p>
          <a:p>
            <a:r>
              <a:rPr lang="en-US" sz="2800" b="1" dirty="0" smtClean="0">
                <a:latin typeface="Aparajita" pitchFamily="34" charset="0"/>
                <a:cs typeface="Aparajita" pitchFamily="34" charset="0"/>
              </a:rPr>
              <a:t>ID: 11.01.04.011</a:t>
            </a:r>
          </a:p>
          <a:p>
            <a:r>
              <a:rPr lang="en-US" sz="2800" b="1" dirty="0" smtClean="0">
                <a:latin typeface="Aparajita" pitchFamily="34" charset="0"/>
                <a:cs typeface="Aparajita" pitchFamily="34" charset="0"/>
              </a:rPr>
              <a:t> A.K.M. Mahmud</a:t>
            </a:r>
          </a:p>
          <a:p>
            <a:r>
              <a:rPr lang="en-US" sz="2800" b="1" dirty="0" smtClean="0">
                <a:latin typeface="Aparajita" pitchFamily="34" charset="0"/>
                <a:cs typeface="Aparajita" pitchFamily="34" charset="0"/>
              </a:rPr>
              <a:t>    ID: 11.01.04.021</a:t>
            </a:r>
          </a:p>
          <a:p>
            <a:r>
              <a:rPr lang="en-US" sz="2800" b="1" dirty="0" smtClean="0">
                <a:latin typeface="Aparajita" pitchFamily="34" charset="0"/>
                <a:cs typeface="Aparajita" pitchFamily="34" charset="0"/>
              </a:rPr>
              <a:t> </a:t>
            </a:r>
            <a:r>
              <a:rPr lang="en-US" sz="2800" b="1" dirty="0" err="1" smtClean="0">
                <a:latin typeface="Aparajita" pitchFamily="34" charset="0"/>
                <a:cs typeface="Aparajita" pitchFamily="34" charset="0"/>
              </a:rPr>
              <a:t>Farzana</a:t>
            </a:r>
            <a:r>
              <a:rPr lang="en-US" sz="2800" b="1" dirty="0" smtClean="0">
                <a:latin typeface="Aparajita" pitchFamily="34" charset="0"/>
                <a:cs typeface="Aparajita" pitchFamily="34" charset="0"/>
              </a:rPr>
              <a:t> </a:t>
            </a:r>
            <a:r>
              <a:rPr lang="en-US" sz="2800" b="1" dirty="0" err="1" smtClean="0">
                <a:latin typeface="Aparajita" pitchFamily="34" charset="0"/>
                <a:cs typeface="Aparajita" pitchFamily="34" charset="0"/>
              </a:rPr>
              <a:t>Yeasmeen</a:t>
            </a:r>
            <a:r>
              <a:rPr lang="en-US" sz="2800" b="1" dirty="0" smtClean="0">
                <a:latin typeface="Aparajita" pitchFamily="34" charset="0"/>
                <a:cs typeface="Aparajita" pitchFamily="34" charset="0"/>
              </a:rPr>
              <a:t> Sabah</a:t>
            </a:r>
          </a:p>
          <a:p>
            <a:r>
              <a:rPr lang="en-US" sz="2800" b="1" dirty="0" smtClean="0">
                <a:latin typeface="Aparajita" pitchFamily="34" charset="0"/>
                <a:cs typeface="Aparajita" pitchFamily="34" charset="0"/>
              </a:rPr>
              <a:t>   ID: 11.01.04.027</a:t>
            </a:r>
          </a:p>
          <a:p>
            <a:r>
              <a:rPr lang="en-US" sz="2800" b="1" dirty="0" err="1" smtClean="0">
                <a:latin typeface="Aparajita" pitchFamily="34" charset="0"/>
                <a:cs typeface="Aparajita" pitchFamily="34" charset="0"/>
              </a:rPr>
              <a:t>Sumaiya</a:t>
            </a:r>
            <a:r>
              <a:rPr lang="en-US" sz="2800" b="1" dirty="0" smtClean="0">
                <a:latin typeface="Aparajita" pitchFamily="34" charset="0"/>
                <a:cs typeface="Aparajita" pitchFamily="34" charset="0"/>
              </a:rPr>
              <a:t> </a:t>
            </a:r>
            <a:r>
              <a:rPr lang="en-US" sz="2800" b="1" dirty="0" err="1" smtClean="0">
                <a:latin typeface="Aparajita" pitchFamily="34" charset="0"/>
                <a:cs typeface="Aparajita" pitchFamily="34" charset="0"/>
              </a:rPr>
              <a:t>Bushra</a:t>
            </a:r>
            <a:endParaRPr lang="en-US" sz="2800" b="1" dirty="0" smtClean="0">
              <a:latin typeface="Aparajita" pitchFamily="34" charset="0"/>
              <a:cs typeface="Aparajita" pitchFamily="34" charset="0"/>
            </a:endParaRPr>
          </a:p>
          <a:p>
            <a:r>
              <a:rPr lang="en-US" sz="2800" b="1" dirty="0" smtClean="0">
                <a:latin typeface="Aparajita" pitchFamily="34" charset="0"/>
                <a:cs typeface="Aparajita" pitchFamily="34" charset="0"/>
              </a:rPr>
              <a:t>   ID: 11.01.04.028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2400" y="6477000"/>
            <a:ext cx="2002464" cy="226902"/>
          </a:xfrm>
        </p:spPr>
        <p:txBody>
          <a:bodyPr/>
          <a:lstStyle/>
          <a:p>
            <a:r>
              <a:rPr sz="1200" i="1" smtClean="0">
                <a:solidFill>
                  <a:schemeClr val="tx1"/>
                </a:solidFill>
              </a:rPr>
              <a:t>25/1/2014</a:t>
            </a:r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 dirty="0" smtClean="0">
                <a:solidFill>
                  <a:schemeClr val="tx1"/>
                </a:solidFill>
                <a:latin typeface="Arial Black" pitchFamily="34" charset="0"/>
              </a:rPr>
              <a:t>@BROKENCERAMICS</a:t>
            </a:r>
            <a:endParaRPr lang="en-US" i="1" dirty="0">
              <a:solidFill>
                <a:schemeClr val="tx1"/>
              </a:solidFill>
              <a:latin typeface="Arial Black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4D30C-3BFB-438E-9F97-D17E5AE9CC0E}" type="slidenum">
              <a:rPr lang="en-US" sz="1200" smtClean="0">
                <a:solidFill>
                  <a:schemeClr val="tx1"/>
                </a:solidFill>
              </a:rPr>
              <a:pPr/>
              <a:t>2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43200" y="1676400"/>
            <a:ext cx="3657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400" b="1" dirty="0" err="1" smtClean="0">
                <a:solidFill>
                  <a:schemeClr val="bg1"/>
                </a:solidFill>
                <a:latin typeface="Aparajita" pitchFamily="34" charset="0"/>
                <a:cs typeface="Aparajita" pitchFamily="34" charset="0"/>
              </a:rPr>
              <a:t>Nazmus</a:t>
            </a:r>
            <a:r>
              <a:rPr lang="en-US" sz="2400" b="1" dirty="0" smtClean="0">
                <a:solidFill>
                  <a:schemeClr val="bg1"/>
                </a:solidFill>
                <a:latin typeface="Aparajita" pitchFamily="34" charset="0"/>
                <a:cs typeface="Aparajita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latin typeface="Aparajita" pitchFamily="34" charset="0"/>
                <a:cs typeface="Aparajita" pitchFamily="34" charset="0"/>
              </a:rPr>
              <a:t>Sakib</a:t>
            </a:r>
            <a:endParaRPr lang="en-US" sz="2400" b="1" dirty="0" smtClean="0">
              <a:solidFill>
                <a:schemeClr val="bg1"/>
              </a:solidFill>
              <a:latin typeface="Aparajita" pitchFamily="34" charset="0"/>
              <a:cs typeface="Aparajita" pitchFamily="34" charset="0"/>
            </a:endParaRPr>
          </a:p>
          <a:p>
            <a:pPr>
              <a:buFont typeface="Wingdings" pitchFamily="2" charset="2"/>
              <a:buChar char="q"/>
            </a:pPr>
            <a:endParaRPr lang="en-US" sz="2400" b="1" dirty="0" smtClean="0">
              <a:solidFill>
                <a:schemeClr val="bg1"/>
              </a:solidFill>
              <a:latin typeface="Aparajita" pitchFamily="34" charset="0"/>
              <a:cs typeface="Aparajita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400" b="1" dirty="0" smtClean="0">
                <a:solidFill>
                  <a:schemeClr val="bg1"/>
                </a:solidFill>
                <a:latin typeface="Aparajita" pitchFamily="34" charset="0"/>
                <a:cs typeface="Aparajita" pitchFamily="34" charset="0"/>
              </a:rPr>
              <a:t> Abdullah Al </a:t>
            </a:r>
            <a:r>
              <a:rPr lang="en-US" sz="2400" b="1" dirty="0" err="1" smtClean="0">
                <a:solidFill>
                  <a:schemeClr val="bg1"/>
                </a:solidFill>
                <a:latin typeface="Aparajita" pitchFamily="34" charset="0"/>
                <a:cs typeface="Aparajita" pitchFamily="34" charset="0"/>
              </a:rPr>
              <a:t>Jobayer</a:t>
            </a:r>
            <a:r>
              <a:rPr lang="en-US" sz="2400" b="1" dirty="0" smtClean="0">
                <a:solidFill>
                  <a:schemeClr val="bg1"/>
                </a:solidFill>
                <a:latin typeface="Aparajita" pitchFamily="34" charset="0"/>
                <a:cs typeface="Aparajita" pitchFamily="34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latin typeface="Aparajita" pitchFamily="34" charset="0"/>
                <a:cs typeface="Aparajita" pitchFamily="34" charset="0"/>
              </a:rPr>
              <a:t>Imran</a:t>
            </a:r>
            <a:endParaRPr lang="en-US" sz="2400" b="1" dirty="0">
              <a:solidFill>
                <a:schemeClr val="bg1"/>
              </a:solidFill>
              <a:latin typeface="Aparajita" pitchFamily="34" charset="0"/>
              <a:cs typeface="Aparajita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743200" y="1143000"/>
            <a:ext cx="23615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parajita" pitchFamily="34" charset="0"/>
                <a:cs typeface="Aparajita" pitchFamily="34" charset="0"/>
              </a:rPr>
              <a:t>Submitted to:</a:t>
            </a:r>
            <a:endParaRPr lang="en-US" sz="3600" b="1" dirty="0">
              <a:solidFill>
                <a:schemeClr val="accent4">
                  <a:lumMod val="60000"/>
                  <a:lumOff val="40000"/>
                </a:schemeClr>
              </a:solidFill>
              <a:latin typeface="Aparajita" pitchFamily="34" charset="0"/>
              <a:cs typeface="Aparajita" pitchFamily="34" charset="0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build="allAtOnce"/>
      <p:bldP spid="10" grpId="0" build="allAtOnce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2400"/>
            <a:ext cx="6400800" cy="457200"/>
          </a:xfrm>
        </p:spPr>
        <p:txBody>
          <a:bodyPr/>
          <a:lstStyle/>
          <a:p>
            <a:r>
              <a:rPr lang="en-US" sz="3400" u="sng" dirty="0" err="1" smtClean="0">
                <a:latin typeface="Cambria" pitchFamily="18" charset="0"/>
              </a:rPr>
              <a:t>AtTrIBUTeS</a:t>
            </a:r>
            <a:r>
              <a:rPr lang="en-US" sz="3400" u="sng" dirty="0" smtClean="0">
                <a:latin typeface="Cambria" pitchFamily="18" charset="0"/>
              </a:rPr>
              <a:t> &amp; tables:</a:t>
            </a:r>
            <a:endParaRPr lang="en-US" sz="3400" u="sng" dirty="0">
              <a:latin typeface="Cambria" pitchFamily="18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2400" y="6324600"/>
            <a:ext cx="2002464" cy="226902"/>
          </a:xfrm>
        </p:spPr>
        <p:txBody>
          <a:bodyPr/>
          <a:lstStyle/>
          <a:p>
            <a:r>
              <a:rPr sz="1200" i="1" smtClean="0">
                <a:solidFill>
                  <a:schemeClr val="tx1"/>
                </a:solidFill>
              </a:rPr>
              <a:t>25/1/2014</a:t>
            </a:r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2000" y="6400800"/>
            <a:ext cx="588336" cy="228600"/>
          </a:xfrm>
        </p:spPr>
        <p:txBody>
          <a:bodyPr/>
          <a:lstStyle/>
          <a:p>
            <a:fld id="{94D4D30C-3BFB-438E-9F97-D17E5AE9CC0E}" type="slidenum">
              <a:rPr lang="en-US" sz="1200" smtClean="0">
                <a:solidFill>
                  <a:schemeClr val="tx1"/>
                </a:solidFill>
              </a:rPr>
              <a:pPr/>
              <a:t>3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Arial Black" pitchFamily="34" charset="0"/>
              </a:rPr>
              <a:t>@BROKENCERAMICS</a:t>
            </a:r>
            <a:endParaRPr lang="en-US" dirty="0">
              <a:solidFill>
                <a:schemeClr val="tx1"/>
              </a:solidFill>
              <a:latin typeface="Arial Black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2743200" y="762000"/>
          <a:ext cx="1905000" cy="2651760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905000"/>
              </a:tblGrid>
              <a:tr h="45720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International buyers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u="sng" dirty="0" smtClean="0">
                          <a:latin typeface="Aparajita" pitchFamily="34" charset="0"/>
                          <a:cs typeface="Aparajita" pitchFamily="34" charset="0"/>
                        </a:rPr>
                        <a:t>IB_ID</a:t>
                      </a:r>
                      <a:endParaRPr lang="en-US" sz="1800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latin typeface="Aparajita" pitchFamily="34" charset="0"/>
                          <a:cs typeface="Aparajita" pitchFamily="34" charset="0"/>
                        </a:rPr>
                        <a:t>IB_Name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Email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Password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Country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latin typeface="Aparajita" pitchFamily="34" charset="0"/>
                          <a:cs typeface="Aparajita" pitchFamily="34" charset="0"/>
                        </a:rPr>
                        <a:t>Buyer</a:t>
                      </a:r>
                      <a:r>
                        <a:rPr lang="en-US" sz="1800" baseline="0" dirty="0" err="1" smtClean="0">
                          <a:latin typeface="Aparajita" pitchFamily="34" charset="0"/>
                          <a:cs typeface="Aparajita" pitchFamily="34" charset="0"/>
                        </a:rPr>
                        <a:t>_Company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4876800" y="838200"/>
          <a:ext cx="1828800" cy="2362200"/>
        </p:xfrm>
        <a:graphic>
          <a:graphicData uri="http://schemas.openxmlformats.org/drawingml/2006/table">
            <a:tbl>
              <a:tblPr firstRow="1" bandRow="1">
                <a:tableStyleId>{18603FDC-E32A-4AB5-989C-0864C3EAD2B8}</a:tableStyleId>
              </a:tblPr>
              <a:tblGrid>
                <a:gridCol w="1828800"/>
              </a:tblGrid>
              <a:tr h="525745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Local Dealer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67291">
                <a:tc>
                  <a:txBody>
                    <a:bodyPr/>
                    <a:lstStyle/>
                    <a:p>
                      <a:r>
                        <a:rPr lang="en-US" sz="1800" u="sng" dirty="0" smtClean="0">
                          <a:latin typeface="Aparajita" pitchFamily="34" charset="0"/>
                          <a:cs typeface="Aparajita" pitchFamily="34" charset="0"/>
                        </a:rPr>
                        <a:t>LD_ID</a:t>
                      </a:r>
                      <a:endParaRPr lang="en-US" sz="1800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67291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latin typeface="Aparajita" pitchFamily="34" charset="0"/>
                          <a:cs typeface="Aparajita" pitchFamily="34" charset="0"/>
                        </a:rPr>
                        <a:t>LD_Name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67291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Email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67291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Password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67291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Outlet</a:t>
                      </a:r>
                      <a:r>
                        <a:rPr lang="en-US" sz="1800" baseline="0" dirty="0" smtClean="0">
                          <a:latin typeface="Aparajita" pitchFamily="34" charset="0"/>
                          <a:cs typeface="Aparajita" pitchFamily="34" charset="0"/>
                        </a:rPr>
                        <a:t> Name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6934200" y="914400"/>
          <a:ext cx="1905000" cy="1828800"/>
        </p:xfrm>
        <a:graphic>
          <a:graphicData uri="http://schemas.openxmlformats.org/drawingml/2006/table">
            <a:tbl>
              <a:tblPr firstRow="1" bandRow="1">
                <a:tableStyleId>{306799F8-075E-4A3A-A7F6-7FBC6576F1A4}</a:tableStyleId>
              </a:tblPr>
              <a:tblGrid>
                <a:gridCol w="1905000"/>
              </a:tblGrid>
              <a:tr h="35052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Companies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50520">
                <a:tc>
                  <a:txBody>
                    <a:bodyPr/>
                    <a:lstStyle/>
                    <a:p>
                      <a:r>
                        <a:rPr lang="en-US" sz="1800" u="sng" dirty="0" smtClean="0">
                          <a:latin typeface="Aparajita" pitchFamily="34" charset="0"/>
                          <a:cs typeface="Aparajita" pitchFamily="34" charset="0"/>
                        </a:rPr>
                        <a:t>Company</a:t>
                      </a:r>
                      <a:r>
                        <a:rPr lang="en-US" sz="1800" u="sng" baseline="0" dirty="0" smtClean="0">
                          <a:latin typeface="Aparajita" pitchFamily="34" charset="0"/>
                          <a:cs typeface="Aparajita" pitchFamily="34" charset="0"/>
                        </a:rPr>
                        <a:t> </a:t>
                      </a:r>
                      <a:r>
                        <a:rPr lang="en-US" sz="1800" u="sng" dirty="0" smtClean="0">
                          <a:latin typeface="Aparajita" pitchFamily="34" charset="0"/>
                          <a:cs typeface="Aparajita" pitchFamily="34" charset="0"/>
                        </a:rPr>
                        <a:t>Name</a:t>
                      </a:r>
                      <a:endParaRPr lang="en-US" sz="1800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50520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latin typeface="Aparajita" pitchFamily="34" charset="0"/>
                          <a:cs typeface="Aparajita" pitchFamily="34" charset="0"/>
                        </a:rPr>
                        <a:t>Estd</a:t>
                      </a:r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.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5052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Business History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13716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parajita" pitchFamily="34" charset="0"/>
                          <a:cs typeface="Aparajita" pitchFamily="34" charset="0"/>
                        </a:rPr>
                        <a:t>Year</a:t>
                      </a:r>
                      <a:endParaRPr lang="en-US" sz="1800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2743200" y="3657600"/>
          <a:ext cx="1905000" cy="2672082"/>
        </p:xfrm>
        <a:graphic>
          <a:graphicData uri="http://schemas.openxmlformats.org/drawingml/2006/table">
            <a:tbl>
              <a:tblPr firstRow="1" bandRow="1">
                <a:tableStyleId>{E269D01E-BC32-4049-B463-5C60D7B0CCD2}</a:tableStyleId>
              </a:tblPr>
              <a:tblGrid>
                <a:gridCol w="1905000"/>
              </a:tblGrid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Company</a:t>
                      </a:r>
                      <a:r>
                        <a:rPr lang="en-US" baseline="0" dirty="0" smtClean="0">
                          <a:latin typeface="Aparajita" pitchFamily="34" charset="0"/>
                          <a:cs typeface="Aparajita" pitchFamily="34" charset="0"/>
                        </a:rPr>
                        <a:t> Products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Product ID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Company Name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Product Viewers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Price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Image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Product Status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4876800" y="3657600"/>
          <a:ext cx="1828800" cy="1483360"/>
        </p:xfrm>
        <a:graphic>
          <a:graphicData uri="http://schemas.openxmlformats.org/drawingml/2006/table">
            <a:tbl>
              <a:tblPr firstRow="1" bandRow="1">
                <a:tableStyleId>{327F97BB-C833-4FB7-BDE5-3F7075034690}</a:tableStyleId>
              </a:tblPr>
              <a:tblGrid>
                <a:gridCol w="1828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Provide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Product ID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Company Name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Provide date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/>
        </p:nvGraphicFramePr>
        <p:xfrm>
          <a:off x="6934200" y="3657600"/>
          <a:ext cx="1905000" cy="1854200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1905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IB Deals </a:t>
                      </a:r>
                      <a:r>
                        <a:rPr lang="en-US" dirty="0" err="1" smtClean="0">
                          <a:latin typeface="Aparajita" pitchFamily="34" charset="0"/>
                          <a:cs typeface="Aparajita" pitchFamily="34" charset="0"/>
                        </a:rPr>
                        <a:t>Com.Prod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Deal number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IB ID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Product ID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Deal Date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3000" t="-6000" r="68000" b="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2400" y="6324600"/>
            <a:ext cx="2002464" cy="226902"/>
          </a:xfrm>
        </p:spPr>
        <p:txBody>
          <a:bodyPr/>
          <a:lstStyle/>
          <a:p>
            <a:r>
              <a:rPr sz="1200" i="1" smtClean="0">
                <a:solidFill>
                  <a:schemeClr val="tx1"/>
                </a:solidFill>
              </a:rPr>
              <a:t>25/1/2014</a:t>
            </a:r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2000" y="6400800"/>
            <a:ext cx="588336" cy="228600"/>
          </a:xfrm>
        </p:spPr>
        <p:txBody>
          <a:bodyPr/>
          <a:lstStyle/>
          <a:p>
            <a:fld id="{94D4D30C-3BFB-438E-9F97-D17E5AE9CC0E}" type="slidenum">
              <a:rPr lang="en-US" sz="1200" i="1" smtClean="0">
                <a:solidFill>
                  <a:schemeClr val="tx1"/>
                </a:solidFill>
              </a:rPr>
              <a:pPr/>
              <a:t>4</a:t>
            </a:fld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 dirty="0" smtClean="0">
                <a:solidFill>
                  <a:schemeClr val="tx1"/>
                </a:solidFill>
                <a:latin typeface="Arial Black" pitchFamily="34" charset="0"/>
              </a:rPr>
              <a:t>@BROKENCERAMICS</a:t>
            </a:r>
            <a:endParaRPr lang="en-US" i="1" dirty="0">
              <a:solidFill>
                <a:schemeClr val="tx1"/>
              </a:solidFill>
              <a:latin typeface="Arial Black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2743200" y="381000"/>
          <a:ext cx="1981200" cy="1854200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981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LD Supply Com Prod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Supply</a:t>
                      </a:r>
                      <a:r>
                        <a:rPr lang="en-US" u="sng" baseline="0" dirty="0" smtClean="0">
                          <a:latin typeface="Aparajita" pitchFamily="34" charset="0"/>
                          <a:cs typeface="Aparajita" pitchFamily="34" charset="0"/>
                        </a:rPr>
                        <a:t> </a:t>
                      </a:r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Number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LD ID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Product ID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Deal Date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876800" y="381000"/>
          <a:ext cx="1981200" cy="2468880"/>
        </p:xfrm>
        <a:graphic>
          <a:graphicData uri="http://schemas.openxmlformats.org/drawingml/2006/table">
            <a:tbl>
              <a:tblPr firstRow="1" bandRow="1">
                <a:tableStyleId>{18603FDC-E32A-4AB5-989C-0864C3EAD2B8}</a:tableStyleId>
              </a:tblPr>
              <a:tblGrid>
                <a:gridCol w="1981200"/>
              </a:tblGrid>
              <a:tr h="60056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LD</a:t>
                      </a:r>
                      <a:r>
                        <a:rPr lang="en-US" baseline="0" dirty="0" smtClean="0">
                          <a:latin typeface="Aparajita" pitchFamily="34" charset="0"/>
                          <a:cs typeface="Aparajita" pitchFamily="34" charset="0"/>
                        </a:rPr>
                        <a:t> Pay Company</a:t>
                      </a:r>
                      <a:endParaRPr lang="en-US" dirty="0" smtClean="0">
                        <a:latin typeface="Aparajita" pitchFamily="34" charset="0"/>
                        <a:cs typeface="Aparajita" pitchFamily="34" charset="0"/>
                      </a:endParaRPr>
                    </a:p>
                    <a:p>
                      <a:endParaRPr lang="en-US" dirty="0"/>
                    </a:p>
                  </a:txBody>
                  <a:tcPr/>
                </a:tc>
              </a:tr>
              <a:tr h="34318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LD ID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4318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Supply Number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4318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Company</a:t>
                      </a:r>
                      <a:r>
                        <a:rPr lang="en-US" baseline="0" dirty="0" smtClean="0">
                          <a:latin typeface="Aparajita" pitchFamily="34" charset="0"/>
                          <a:cs typeface="Aparajita" pitchFamily="34" charset="0"/>
                        </a:rPr>
                        <a:t> Name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4318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Payment Amount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4318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Payment Date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7010400" y="381000"/>
          <a:ext cx="1981200" cy="2865120"/>
        </p:xfrm>
        <a:graphic>
          <a:graphicData uri="http://schemas.openxmlformats.org/drawingml/2006/table">
            <a:tbl>
              <a:tblPr firstRow="1" bandRow="1">
                <a:tableStyleId>{306799F8-075E-4A3A-A7F6-7FBC6576F1A4}</a:tableStyleId>
              </a:tblPr>
              <a:tblGrid>
                <a:gridCol w="1981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IB</a:t>
                      </a:r>
                      <a:r>
                        <a:rPr lang="en-US" baseline="0" dirty="0" smtClean="0">
                          <a:latin typeface="Aparajita" pitchFamily="34" charset="0"/>
                          <a:cs typeface="Aparajita" pitchFamily="34" charset="0"/>
                        </a:rPr>
                        <a:t> Order Custom Design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Customer Order ID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IB ID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Image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Detail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Similar Product ID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Date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2743200" y="3810000"/>
          <a:ext cx="2057400" cy="1854200"/>
        </p:xfrm>
        <a:graphic>
          <a:graphicData uri="http://schemas.openxmlformats.org/drawingml/2006/table">
            <a:tbl>
              <a:tblPr firstRow="1" bandRow="1">
                <a:tableStyleId>{E269D01E-BC32-4049-B463-5C60D7B0CCD2}</a:tableStyleId>
              </a:tblPr>
              <a:tblGrid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Offer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Customer Order ID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IB ID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Company Name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Price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5029200" y="3810000"/>
          <a:ext cx="2057400" cy="2225040"/>
        </p:xfrm>
        <a:graphic>
          <a:graphicData uri="http://schemas.openxmlformats.org/drawingml/2006/table">
            <a:tbl>
              <a:tblPr firstRow="1" bandRow="1">
                <a:tableStyleId>{327F97BB-C833-4FB7-BDE5-3F7075034690}</a:tableStyleId>
              </a:tblPr>
              <a:tblGrid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Review Meetings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IB</a:t>
                      </a:r>
                      <a:r>
                        <a:rPr lang="en-US" u="sng" baseline="0" dirty="0" smtClean="0">
                          <a:latin typeface="Aparajita" pitchFamily="34" charset="0"/>
                          <a:cs typeface="Aparajita" pitchFamily="34" charset="0"/>
                        </a:rPr>
                        <a:t> ID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Company</a:t>
                      </a:r>
                      <a:r>
                        <a:rPr lang="en-US" u="sng" baseline="0" dirty="0" smtClean="0">
                          <a:latin typeface="Aparajita" pitchFamily="34" charset="0"/>
                          <a:cs typeface="Aparajita" pitchFamily="34" charset="0"/>
                        </a:rPr>
                        <a:t> Name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Meeting</a:t>
                      </a:r>
                      <a:r>
                        <a:rPr lang="en-US" baseline="0" dirty="0" smtClean="0">
                          <a:latin typeface="Aparajita" pitchFamily="34" charset="0"/>
                          <a:cs typeface="Aparajita" pitchFamily="34" charset="0"/>
                        </a:rPr>
                        <a:t> Date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Time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Place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8000" t="-1000" r="6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533400"/>
            <a:ext cx="2895600" cy="505968"/>
          </a:xfrm>
        </p:spPr>
        <p:txBody>
          <a:bodyPr/>
          <a:lstStyle/>
          <a:p>
            <a:r>
              <a:rPr lang="en-US" sz="3400" u="sng" dirty="0" smtClean="0">
                <a:latin typeface="Cambria" pitchFamily="18" charset="0"/>
              </a:rPr>
              <a:t>Relation:</a:t>
            </a:r>
            <a:endParaRPr lang="en-US" sz="3400" u="sng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2400" y="6400800"/>
            <a:ext cx="2002464" cy="226902"/>
          </a:xfrm>
        </p:spPr>
        <p:txBody>
          <a:bodyPr/>
          <a:lstStyle/>
          <a:p>
            <a:r>
              <a:rPr sz="1200" i="1" smtClean="0">
                <a:solidFill>
                  <a:schemeClr val="tx1"/>
                </a:solidFill>
              </a:rPr>
              <a:t>25/1/2014</a:t>
            </a:r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 dirty="0" smtClean="0">
                <a:solidFill>
                  <a:schemeClr val="tx1"/>
                </a:solidFill>
                <a:latin typeface="Arial Black" pitchFamily="34" charset="0"/>
              </a:rPr>
              <a:t>@BROKENCERAMICS</a:t>
            </a:r>
            <a:endParaRPr lang="en-US" i="1" dirty="0">
              <a:solidFill>
                <a:schemeClr val="tx1"/>
              </a:solidFill>
              <a:latin typeface="Arial Black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477000"/>
            <a:ext cx="588336" cy="228600"/>
          </a:xfrm>
        </p:spPr>
        <p:txBody>
          <a:bodyPr/>
          <a:lstStyle/>
          <a:p>
            <a:fld id="{94D4D30C-3BFB-438E-9F97-D17E5AE9CC0E}" type="slidenum">
              <a:rPr lang="en-US" sz="1200" i="1" smtClean="0">
                <a:solidFill>
                  <a:schemeClr val="tx1"/>
                </a:solidFill>
              </a:rPr>
              <a:pPr/>
              <a:t>5</a:t>
            </a:fld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667000" y="1219200"/>
            <a:ext cx="45720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Courier New" pitchFamily="49" charset="0"/>
              <a:buChar char="o"/>
            </a:pPr>
            <a:r>
              <a:rPr lang="en-US" sz="3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parajita" pitchFamily="34" charset="0"/>
                <a:cs typeface="Aparajita" pitchFamily="34" charset="0"/>
              </a:rPr>
              <a:t>Customer Offer,</a:t>
            </a:r>
          </a:p>
          <a:p>
            <a:pPr>
              <a:buFont typeface="Courier New" pitchFamily="49" charset="0"/>
              <a:buChar char="o"/>
            </a:pPr>
            <a:r>
              <a:rPr lang="en-US" sz="3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parajita" pitchFamily="34" charset="0"/>
                <a:cs typeface="Aparajita" pitchFamily="34" charset="0"/>
              </a:rPr>
              <a:t>Deal,</a:t>
            </a:r>
            <a:r>
              <a:rPr lang="en-US" sz="3000" dirty="0" smtClean="0">
                <a:solidFill>
                  <a:schemeClr val="bg1"/>
                </a:solidFill>
                <a:latin typeface="Aparajita" pitchFamily="34" charset="0"/>
                <a:cs typeface="Aparajita" pitchFamily="34" charset="0"/>
              </a:rPr>
              <a:t> </a:t>
            </a:r>
          </a:p>
          <a:p>
            <a:pPr>
              <a:buFont typeface="Courier New" pitchFamily="49" charset="0"/>
              <a:buChar char="o"/>
            </a:pPr>
            <a:r>
              <a:rPr lang="en-US" sz="3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parajita" pitchFamily="34" charset="0"/>
                <a:cs typeface="Aparajita" pitchFamily="34" charset="0"/>
              </a:rPr>
              <a:t>Supply,</a:t>
            </a:r>
          </a:p>
          <a:p>
            <a:pPr>
              <a:buFont typeface="Courier New" pitchFamily="49" charset="0"/>
              <a:buChar char="o"/>
            </a:pPr>
            <a:r>
              <a:rPr lang="en-US" sz="3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parajita" pitchFamily="34" charset="0"/>
                <a:cs typeface="Aparajita" pitchFamily="34" charset="0"/>
              </a:rPr>
              <a:t>Pay,</a:t>
            </a:r>
          </a:p>
          <a:p>
            <a:pPr>
              <a:buFont typeface="Courier New" pitchFamily="49" charset="0"/>
              <a:buChar char="o"/>
            </a:pPr>
            <a:r>
              <a:rPr lang="en-US" sz="3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parajita" pitchFamily="34" charset="0"/>
                <a:cs typeface="Aparajita" pitchFamily="34" charset="0"/>
              </a:rPr>
              <a:t>Provide,</a:t>
            </a:r>
          </a:p>
          <a:p>
            <a:pPr>
              <a:buFont typeface="Courier New" pitchFamily="49" charset="0"/>
              <a:buChar char="o"/>
            </a:pPr>
            <a:r>
              <a:rPr lang="en-US" sz="3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parajita" pitchFamily="34" charset="0"/>
                <a:cs typeface="Aparajita" pitchFamily="34" charset="0"/>
              </a:rPr>
              <a:t>Order Custom Design,</a:t>
            </a:r>
          </a:p>
          <a:p>
            <a:pPr>
              <a:buFont typeface="Courier New" pitchFamily="49" charset="0"/>
              <a:buChar char="o"/>
            </a:pPr>
            <a:r>
              <a:rPr lang="en-US" sz="3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parajita" pitchFamily="34" charset="0"/>
                <a:cs typeface="Aparajita" pitchFamily="34" charset="0"/>
              </a:rPr>
              <a:t>Review Meetings.</a:t>
            </a:r>
            <a:endParaRPr lang="en-US" sz="3000" dirty="0">
              <a:solidFill>
                <a:schemeClr val="accent5">
                  <a:lumMod val="40000"/>
                  <a:lumOff val="60000"/>
                </a:schemeClr>
              </a:solidFill>
              <a:latin typeface="Aparajita" pitchFamily="34" charset="0"/>
              <a:cs typeface="Aparajita" pitchFamily="34" charset="0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2000" r="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219200" y="0"/>
            <a:ext cx="5105400" cy="582168"/>
          </a:xfrm>
        </p:spPr>
        <p:txBody>
          <a:bodyPr/>
          <a:lstStyle/>
          <a:p>
            <a:r>
              <a:rPr lang="en-US" sz="3400" u="sng" dirty="0" err="1" smtClean="0">
                <a:latin typeface="Cambria" pitchFamily="18" charset="0"/>
              </a:rPr>
              <a:t>erd</a:t>
            </a:r>
            <a:endParaRPr lang="en-US" sz="3400" u="sng" dirty="0">
              <a:latin typeface="Cambria" pitchFamily="18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28600" y="6400800"/>
            <a:ext cx="2002464" cy="226902"/>
          </a:xfrm>
        </p:spPr>
        <p:txBody>
          <a:bodyPr/>
          <a:lstStyle/>
          <a:p>
            <a:r>
              <a:rPr sz="1200" i="1" smtClean="0">
                <a:solidFill>
                  <a:schemeClr val="tx1"/>
                </a:solidFill>
              </a:rPr>
              <a:t>25/1/2014</a:t>
            </a:r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2000" y="6400800"/>
            <a:ext cx="588336" cy="228600"/>
          </a:xfrm>
        </p:spPr>
        <p:txBody>
          <a:bodyPr/>
          <a:lstStyle/>
          <a:p>
            <a:fld id="{94D4D30C-3BFB-438E-9F97-D17E5AE9CC0E}" type="slidenum">
              <a:rPr lang="en-US" sz="1200" i="1" smtClean="0">
                <a:solidFill>
                  <a:schemeClr val="tx1"/>
                </a:solidFill>
              </a:rPr>
              <a:pPr/>
              <a:t>6</a:t>
            </a:fld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 dirty="0" smtClean="0">
                <a:solidFill>
                  <a:schemeClr val="tx1"/>
                </a:solidFill>
                <a:latin typeface="Arial Black" pitchFamily="34" charset="0"/>
              </a:rPr>
              <a:t>@BROKENCERAMICS</a:t>
            </a:r>
            <a:endParaRPr lang="en-US" i="1" dirty="0">
              <a:solidFill>
                <a:schemeClr val="tx1"/>
              </a:solidFill>
              <a:latin typeface="Arial Black" pitchFamily="34" charset="0"/>
            </a:endParaRPr>
          </a:p>
        </p:txBody>
      </p:sp>
      <p:sp>
        <p:nvSpPr>
          <p:cNvPr id="2150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1505" name="Object 1"/>
          <p:cNvGraphicFramePr>
            <a:graphicFrameLocks noChangeAspect="1"/>
          </p:cNvGraphicFramePr>
          <p:nvPr/>
        </p:nvGraphicFramePr>
        <p:xfrm>
          <a:off x="1447800" y="228600"/>
          <a:ext cx="7543800" cy="6400800"/>
        </p:xfrm>
        <a:graphic>
          <a:graphicData uri="http://schemas.openxmlformats.org/presentationml/2006/ole">
            <p:oleObj spid="_x0000_s21505" r:id="rId4" imgW="7572204" imgH="9344025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21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3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0"/>
            <a:ext cx="5105400" cy="886968"/>
          </a:xfrm>
        </p:spPr>
        <p:txBody>
          <a:bodyPr/>
          <a:lstStyle/>
          <a:p>
            <a:r>
              <a:rPr lang="en-US" u="sng" dirty="0" smtClean="0"/>
              <a:t>Normalization:</a:t>
            </a:r>
            <a:endParaRPr lang="en-US" u="sng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2400" y="6400800"/>
            <a:ext cx="2002464" cy="226902"/>
          </a:xfrm>
        </p:spPr>
        <p:txBody>
          <a:bodyPr/>
          <a:lstStyle/>
          <a:p>
            <a:r>
              <a:rPr sz="1200" i="1" smtClean="0">
                <a:solidFill>
                  <a:schemeClr val="tx1"/>
                </a:solidFill>
              </a:rPr>
              <a:t>25/1/2014</a:t>
            </a:r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2000" y="6400800"/>
            <a:ext cx="588336" cy="228600"/>
          </a:xfrm>
        </p:spPr>
        <p:txBody>
          <a:bodyPr/>
          <a:lstStyle/>
          <a:p>
            <a:fld id="{94D4D30C-3BFB-438E-9F97-D17E5AE9CC0E}" type="slidenum">
              <a:rPr lang="en-US" sz="1200" i="1" smtClean="0">
                <a:solidFill>
                  <a:schemeClr val="tx1"/>
                </a:solidFill>
              </a:rPr>
              <a:pPr/>
              <a:t>7</a:t>
            </a:fld>
            <a:endParaRPr lang="en-US" sz="1200" i="1" dirty="0">
              <a:solidFill>
                <a:schemeClr val="tx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 dirty="0" smtClean="0">
                <a:solidFill>
                  <a:schemeClr val="tx1"/>
                </a:solidFill>
                <a:latin typeface="Arial Black" pitchFamily="34" charset="0"/>
              </a:rPr>
              <a:t>@BROKENCERAMICS</a:t>
            </a:r>
            <a:endParaRPr lang="en-US" i="1" dirty="0">
              <a:solidFill>
                <a:schemeClr val="tx1"/>
              </a:solidFill>
              <a:latin typeface="Arial Black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2819400" y="2286000"/>
          <a:ext cx="1905000" cy="2672082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905000"/>
              </a:tblGrid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Company</a:t>
                      </a:r>
                      <a:r>
                        <a:rPr lang="en-US" baseline="0" dirty="0" smtClean="0">
                          <a:latin typeface="Aparajita" pitchFamily="34" charset="0"/>
                          <a:cs typeface="Aparajita" pitchFamily="34" charset="0"/>
                        </a:rPr>
                        <a:t> Products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Product ID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Company Name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Product Viewers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Price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Image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Product Status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Diagram 8"/>
          <p:cNvGraphicFramePr/>
          <p:nvPr/>
        </p:nvGraphicFramePr>
        <p:xfrm>
          <a:off x="4800600" y="3200400"/>
          <a:ext cx="1676400" cy="76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781800" y="1981200"/>
          <a:ext cx="1143000" cy="1005840"/>
        </p:xfrm>
        <a:graphic>
          <a:graphicData uri="http://schemas.openxmlformats.org/drawingml/2006/table">
            <a:tbl>
              <a:tblPr firstRow="1" bandRow="1">
                <a:tableStyleId>{18603FDC-E32A-4AB5-989C-0864C3EAD2B8}</a:tableStyleId>
              </a:tblPr>
              <a:tblGrid>
                <a:gridCol w="1143000"/>
              </a:tblGrid>
              <a:tr h="2692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Product</a:t>
                      </a:r>
                      <a:r>
                        <a:rPr lang="en-US" u="sng" baseline="0" dirty="0" smtClean="0">
                          <a:latin typeface="Aparajita" pitchFamily="34" charset="0"/>
                          <a:cs typeface="Aparajita" pitchFamily="34" charset="0"/>
                        </a:rPr>
                        <a:t> ID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2692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Company name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6781800" y="3657600"/>
          <a:ext cx="1371600" cy="2166984"/>
        </p:xfrm>
        <a:graphic>
          <a:graphicData uri="http://schemas.openxmlformats.org/drawingml/2006/table">
            <a:tbl>
              <a:tblPr firstRow="1" bandRow="1">
                <a:tableStyleId>{327F97BB-C833-4FB7-BDE5-3F7075034690}</a:tableStyleId>
              </a:tblPr>
              <a:tblGrid>
                <a:gridCol w="1371600"/>
              </a:tblGrid>
              <a:tr h="381726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latin typeface="Aparajita" pitchFamily="34" charset="0"/>
                          <a:cs typeface="Aparajita" pitchFamily="34" charset="0"/>
                        </a:rPr>
                        <a:t>Product</a:t>
                      </a:r>
                      <a:r>
                        <a:rPr lang="en-US" u="sng" baseline="0" dirty="0" smtClean="0">
                          <a:latin typeface="Aparajita" pitchFamily="34" charset="0"/>
                          <a:cs typeface="Aparajita" pitchFamily="34" charset="0"/>
                        </a:rPr>
                        <a:t> ID</a:t>
                      </a:r>
                      <a:endParaRPr lang="en-US" u="sng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Product Viewers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Price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Image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  <a:tr h="38172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parajita" pitchFamily="34" charset="0"/>
                          <a:cs typeface="Aparajita" pitchFamily="34" charset="0"/>
                        </a:rPr>
                        <a:t>Product Status</a:t>
                      </a:r>
                      <a:endParaRPr lang="en-US" dirty="0">
                        <a:latin typeface="Aparajita" pitchFamily="34" charset="0"/>
                        <a:cs typeface="Aparajit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9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76600" y="1981200"/>
            <a:ext cx="5105400" cy="1420368"/>
          </a:xfrm>
        </p:spPr>
        <p:txBody>
          <a:bodyPr/>
          <a:lstStyle/>
          <a:p>
            <a:r>
              <a:rPr lang="en-US" sz="6000" b="0" dirty="0" smtClean="0">
                <a:solidFill>
                  <a:srgbClr val="FFFF00"/>
                </a:solidFill>
                <a:latin typeface="Curlz MT" pitchFamily="82" charset="0"/>
              </a:rPr>
              <a:t>THANK YOU…</a:t>
            </a:r>
            <a:endParaRPr lang="en-US" sz="6000" b="0" dirty="0">
              <a:solidFill>
                <a:srgbClr val="FFFF00"/>
              </a:solidFill>
              <a:latin typeface="Curlz MT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05200" y="3429000"/>
            <a:ext cx="5114778" cy="1101248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</a:rPr>
              <a:t>ANY QUESTION???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2400" y="6477000"/>
            <a:ext cx="2002464" cy="226902"/>
          </a:xfrm>
        </p:spPr>
        <p:txBody>
          <a:bodyPr/>
          <a:lstStyle/>
          <a:p>
            <a:r>
              <a:rPr sz="1400" smtClean="0"/>
              <a:t>25/1/2014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2000" y="6400800"/>
            <a:ext cx="588336" cy="228600"/>
          </a:xfrm>
        </p:spPr>
        <p:txBody>
          <a:bodyPr/>
          <a:lstStyle/>
          <a:p>
            <a:fld id="{94D4D30C-3BFB-438E-9F97-D17E5AE9CC0E}" type="slidenum">
              <a:rPr lang="en-US" sz="1400" smtClean="0"/>
              <a:pPr/>
              <a:t>8</a:t>
            </a:fld>
            <a:endParaRPr lang="en-US" sz="14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 dirty="0" smtClean="0">
                <a:solidFill>
                  <a:schemeClr val="bg1"/>
                </a:solidFill>
                <a:latin typeface="Arial Black" pitchFamily="34" charset="0"/>
              </a:rPr>
              <a:t>@BROKENCERAMICS</a:t>
            </a:r>
            <a:endParaRPr lang="en-US" i="1" dirty="0">
              <a:solidFill>
                <a:schemeClr val="bg1"/>
              </a:solidFill>
              <a:latin typeface="Arial Black" pitchFamily="34" charset="0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Opulent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2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410</TotalTime>
  <Words>259</Words>
  <Application>Microsoft Office PowerPoint</Application>
  <PresentationFormat>On-screen Show (4:3)</PresentationFormat>
  <Paragraphs>132</Paragraphs>
  <Slides>8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Opulent</vt:lpstr>
      <vt:lpstr>Ahsanullah university of science &amp; tech.</vt:lpstr>
      <vt:lpstr>Submitted by:</vt:lpstr>
      <vt:lpstr>AtTrIBUTeS &amp; tables:</vt:lpstr>
      <vt:lpstr>Slide 4</vt:lpstr>
      <vt:lpstr>Relation:</vt:lpstr>
      <vt:lpstr>erd</vt:lpstr>
      <vt:lpstr>Normalization:</vt:lpstr>
      <vt:lpstr>THANK YOU…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User</cp:lastModifiedBy>
  <cp:revision>42</cp:revision>
  <dcterms:created xsi:type="dcterms:W3CDTF">2014-01-24T12:57:03Z</dcterms:created>
  <dcterms:modified xsi:type="dcterms:W3CDTF">2014-01-25T07:03:17Z</dcterms:modified>
</cp:coreProperties>
</file>

<file path=docProps/thumbnail.jpeg>
</file>